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92" r:id="rId2"/>
    <p:sldId id="257" r:id="rId3"/>
    <p:sldId id="343" r:id="rId4"/>
    <p:sldId id="256" r:id="rId5"/>
    <p:sldId id="327" r:id="rId6"/>
    <p:sldId id="267" r:id="rId7"/>
    <p:sldId id="268" r:id="rId8"/>
    <p:sldId id="341" r:id="rId9"/>
    <p:sldId id="324" r:id="rId10"/>
    <p:sldId id="272" r:id="rId11"/>
    <p:sldId id="276" r:id="rId12"/>
    <p:sldId id="320" r:id="rId13"/>
    <p:sldId id="342" r:id="rId14"/>
    <p:sldId id="322" r:id="rId15"/>
    <p:sldId id="282" r:id="rId16"/>
    <p:sldId id="348" r:id="rId17"/>
    <p:sldId id="330" r:id="rId18"/>
    <p:sldId id="284" r:id="rId19"/>
    <p:sldId id="261" r:id="rId20"/>
    <p:sldId id="349" r:id="rId21"/>
    <p:sldId id="316" r:id="rId22"/>
    <p:sldId id="347" r:id="rId23"/>
    <p:sldId id="3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76C1-2521-48DC-BDD1-A50B38FC0A20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4A4E0-356B-4B92-915B-ABB840821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3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655E7-B847-4ABE-A1E0-6F3F9F051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476924-7806-4E7B-A315-4D2E5BC8A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497BFB-5827-4615-B785-10650469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BF8D74-2646-469E-8AF2-B5892007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827A6F-4365-4CE4-BED7-D5518A24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75A4B-D4B5-4D89-B709-86339492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2EB04D-DE2D-43A3-BDF4-17461598F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39636E-6D15-42F3-9B9F-29282761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C77E55-14AF-41B8-BD2E-2EA1C149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FCA759-4AE8-44EF-AAC1-118A368D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7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58731E-F03F-4928-9464-FA1B637AD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3B13D7F-1511-4049-B475-9E8D20E3B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BEFC7-1059-4690-967A-EC1BFA4C9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051DB7-7029-4954-AF42-51FB2A1B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595B6C-7FE6-4120-B130-F2E25A65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2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12F74-C82B-4049-8693-184F5F3C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1F387A-D46B-4121-8C64-3BF9BAE5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2D9B3B-914D-492B-9B99-A89E28B7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02BE1-1CF4-4699-9ACC-867A7A80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6CDC87-D18D-4168-8F21-3798AF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2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43010-4988-4C32-BD17-A313A684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53F13B-42EA-4EAA-8FDF-48C84F890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8A1A65-7C13-4227-B336-BB2FF54D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BC3DCD-246D-43C9-B342-EA725467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4F91A5-AD81-4163-969F-AA1C29F2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11221-91ED-42DE-80BD-E0E24DA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5AD369-1755-42B5-91EB-C77D99768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BA5DF8-8415-4BD1-87C4-EE5543EC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640FDE-709D-4C3D-9887-935053E1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583320-BDBC-4B70-96E0-668BAC38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33E90-754B-4ECC-96FF-2F5AE5D4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5A820F-1AE4-46DA-BD87-10DB2644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6CEBD7-D98E-49AE-B1E5-EC4D58E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2688A0-C6A0-40E6-92E4-81E021839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4709BA-C30C-4FC9-A098-478FD5DFC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A66ACDE-7ADB-46C5-8627-E6640392A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283223-75E7-462F-9FE6-4B38040D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AF19D3-BB37-495C-8561-AA743C91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BECFD9-1ADE-4BAE-9C7A-2700E5B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CAA09-1B0B-4CC1-8BE8-B09AEF71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3D631B-595E-4426-BF07-C013289B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C9C6F3-C549-45D0-A1CD-C3074CF4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E16A3A-A0A2-4B79-A13D-1334650F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8126D27-BEC3-4665-B68C-676CD909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20DE98-A8F5-4C0D-967B-40291CD3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5E9304-6641-403B-B3D1-251B92CE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E47D1-8BFF-4F46-8726-3A70910E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06F749-4A09-4C05-9C73-A6C742E2B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6AD864-D481-465A-93E7-96731E9F7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DE28A0-1399-4B63-A424-FFEECA55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BB04EF-90DA-4477-802C-D98A85E2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0AE8D6-87F4-49F9-A2D0-1E558E6D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784FB-58E5-44DE-A01D-F5C1147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498DCFB-EF1D-46FE-9C87-9FFA7EBDE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7BCC8E-EF3C-42FE-BE1E-A15B1CCA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94289A-75D9-49D5-B871-3FC54715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2FDD26-C4DF-4786-AED1-A405A914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D5EB0A-98C4-4762-9C80-6ED0BBB9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B593B2-A7E8-4708-B37E-BE1F6558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D3AF9F-E1D3-4AAF-A386-23B7C0E5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93B41D-0AF2-47FD-B536-87A7A2ABF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F813-E5C0-4316-AF46-110237C1A566}" type="datetimeFigureOut">
              <a:rPr lang="en-US" smtClean="0"/>
              <a:t>05-Apr-22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EEDD22-BC74-4698-8768-DDF1CB767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219C8F-8C0C-4DDE-B1F0-85E7C4B05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442F-63E6-41F5-9F56-8D92866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i.org/10.1016/j.biopha.2019.109437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4C3E2E-145C-4776-9274-7A7EB07C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504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rgbClr val="00B0F0"/>
                </a:solidFill>
              </a:rPr>
              <a:t>Management of Immunotherapy‑Related Toxicities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12812-C3B3-44D2-8ADC-29F29098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39365"/>
            <a:ext cx="10515600" cy="1500187"/>
          </a:xfrm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</a:pP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Dr Fatima 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Aljojo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cs typeface="Adobe Devanagari" panose="02040503050201020203" pitchFamily="18" charset="0"/>
              </a:rPr>
              <a:t> M.D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rgbClr val="FFFFFF"/>
              </a:buClr>
            </a:pP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Medical Oncology</a:t>
            </a:r>
          </a:p>
          <a:p>
            <a:pPr algn="ctr">
              <a:buClr>
                <a:srgbClr val="FFFFFF"/>
              </a:buClr>
            </a:pP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 Oncologist At Al-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Bairouni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University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2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00D4F44-BD3E-4820-9FFF-158BEEC8F3A7}"/>
              </a:ext>
            </a:extLst>
          </p:cNvPr>
          <p:cNvSpPr/>
          <p:nvPr/>
        </p:nvSpPr>
        <p:spPr>
          <a:xfrm>
            <a:off x="440221" y="683921"/>
            <a:ext cx="387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MT"/>
                <a:cs typeface="Arial MT"/>
              </a:rPr>
              <a:t>Hypophysis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084F0C5-D16E-4C01-BF2F-23884E624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57" y="3310123"/>
            <a:ext cx="6697859" cy="245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steroid replacement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Central hypothyroidism (low TSH, low FT4)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tabLst>
                <a:tab pos="5730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thyroid hormone replacement</a:t>
            </a:r>
          </a:p>
          <a:p>
            <a:pPr marL="457200" marR="0" lvl="1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tabLst>
                <a:tab pos="5730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follow free T4 level for thyroid hormone dose titration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C33B33-2449-4DEB-BA78-2E211C35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52" y="6204857"/>
            <a:ext cx="7396607" cy="221365"/>
          </a:xfrm>
          <a:prstGeom prst="rect">
            <a:avLst/>
          </a:prstGeom>
        </p:spPr>
      </p:pic>
      <p:pic>
        <p:nvPicPr>
          <p:cNvPr id="7170" name="Picture 2" descr="Pituitary (Hypophysis) - Endocrine - Medbullets Step 1">
            <a:extLst>
              <a:ext uri="{FF2B5EF4-FFF2-40B4-BE49-F238E27FC236}">
                <a16:creationId xmlns="" xmlns:a16="http://schemas.microsoft.com/office/drawing/2014/main" id="{CB2C0AE6-08A0-46EB-BA35-A793A360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72" y="947836"/>
            <a:ext cx="3994607" cy="30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4">
            <a:extLst>
              <a:ext uri="{FF2B5EF4-FFF2-40B4-BE49-F238E27FC236}">
                <a16:creationId xmlns="" xmlns:a16="http://schemas.microsoft.com/office/drawing/2014/main" id="{4F83CFBB-333C-4C52-B449-37F5F7A99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071" y="3318329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C04BF0D5-9AB1-4142-A8C0-65413AC47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35" y="1588972"/>
            <a:ext cx="350634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Morning cortisol and ACTH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TSH, free T4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BB3B9D3B-CB53-4A1C-A39D-D55FBF1E7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35" y="2305360"/>
            <a:ext cx="7758855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LH, FSH, testosterone (men), estrogen (premenopausal women)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23850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MRI brain ± contrast with pituitary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234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174A1F-0354-429D-857B-CC8F5FF7A188}"/>
              </a:ext>
            </a:extLst>
          </p:cNvPr>
          <p:cNvSpPr/>
          <p:nvPr/>
        </p:nvSpPr>
        <p:spPr>
          <a:xfrm>
            <a:off x="136286" y="169515"/>
            <a:ext cx="605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B0F0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Gastrointestinal (GI) Toxicity</a:t>
            </a:r>
            <a:endParaRPr lang="en-US" altLang="en-US" sz="4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CC1DDBBE-6919-4207-BC22-696CBD79C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956"/>
            <a:ext cx="43717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6075" algn="l"/>
              </a:tabLs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Stool evaluation to rule out infectious etiology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3472CC62-C331-4F96-84AB-8C05BC3A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7510"/>
            <a:ext cx="1193186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03117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Nucleic acid amplification tests (NAATs) for GI</a:t>
            </a: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pathogens/bacterial culture</a:t>
            </a:r>
            <a:endParaRPr kumimoji="0" lang="en-US" alt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" panose="020B0604020202020204" pitchFamily="34" charset="0"/>
              </a:rPr>
              <a:t>4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C.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Difficile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Viral pathogens testing when available</a:t>
            </a: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2067BE73-5792-4823-91F8-EEE21CC4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86" y="3991872"/>
            <a:ext cx="11931868" cy="24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6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Based on institutional availability, consider lactoferrin/calprotectin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Infectious disease screening (HIV; hepatitis A, B, C) as clinically indicated</a:t>
            </a: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6075" algn="l"/>
              </a:tabLs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Consider abdominal/pelvic CT with contrast if G2–G4 colitis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6075" algn="l"/>
              </a:tabLs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Consider GI consultation if G2–G4</a:t>
            </a: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075" algn="l"/>
              </a:tabLst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Colonoscopy or flexible sigmoidoscopy± esophagogastroduodenoscopy (EGD) with biopsy</a:t>
            </a: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FC2F83-268A-4885-A99C-8D7A8C78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53" y="6465818"/>
            <a:ext cx="10552922" cy="3329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64A421-EE43-4B56-81E6-30A5CD532677}"/>
              </a:ext>
            </a:extLst>
          </p:cNvPr>
          <p:cNvSpPr/>
          <p:nvPr/>
        </p:nvSpPr>
        <p:spPr>
          <a:xfrm>
            <a:off x="0" y="808032"/>
            <a:ext cx="11931868" cy="100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u="sng" dirty="0">
                <a:latin typeface="Arial MT"/>
                <a:ea typeface="Arial MT"/>
                <a:cs typeface="Arial MT"/>
              </a:rPr>
              <a:t>Diarrhea and colitis are the</a:t>
            </a:r>
            <a:r>
              <a:rPr lang="en-US" sz="1600" b="1" u="sng" spc="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 MT"/>
                <a:ea typeface="Arial MT"/>
                <a:cs typeface="Arial MT"/>
              </a:rPr>
              <a:t>second-most commonly reported AEs </a:t>
            </a:r>
            <a:r>
              <a:rPr lang="en-US" sz="1600" dirty="0">
                <a:latin typeface="Arial MT"/>
                <a:ea typeface="Arial MT"/>
                <a:cs typeface="Arial MT"/>
              </a:rPr>
              <a:t>with ICIs, and symptoms typically</a:t>
            </a:r>
            <a:r>
              <a:rPr lang="en-US" sz="1600" spc="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develop 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Arial MT"/>
                <a:ea typeface="Arial MT"/>
                <a:cs typeface="Arial MT"/>
              </a:rPr>
              <a:t>within 6 to 8 weeks of starting treatment</a:t>
            </a:r>
          </a:p>
        </p:txBody>
      </p:sp>
    </p:spTree>
    <p:extLst>
      <p:ext uri="{BB962C8B-B14F-4D97-AF65-F5344CB8AC3E}">
        <p14:creationId xmlns:p14="http://schemas.microsoft.com/office/powerpoint/2010/main" val="315331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45975AA-1FC4-4328-A096-62AEC3BBFCD5}"/>
              </a:ext>
            </a:extLst>
          </p:cNvPr>
          <p:cNvSpPr/>
          <p:nvPr/>
        </p:nvSpPr>
        <p:spPr>
          <a:xfrm>
            <a:off x="186613" y="866463"/>
            <a:ext cx="11831216" cy="500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u="sng" dirty="0"/>
              <a:t>Corticosteroids are typically the first line of treatment for </a:t>
            </a:r>
            <a:r>
              <a:rPr lang="en-US" sz="2400" b="1" u="sng" dirty="0">
                <a:latin typeface="Arial MT"/>
                <a:ea typeface="Arial MT"/>
                <a:cs typeface="Arial MT"/>
              </a:rPr>
              <a:t>diarrhea</a:t>
            </a:r>
            <a:r>
              <a:rPr lang="en-US" sz="2400" b="1" u="sng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However, a recent retrospective analysis of patients found higher infection rates among patients treated with long-duration steroids (&gt;30 days).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 Long-duration corticosteroid without </a:t>
            </a:r>
            <a:r>
              <a:rPr lang="en-US" sz="2400" dirty="0">
                <a:solidFill>
                  <a:srgbClr val="00B0F0"/>
                </a:solidFill>
              </a:rPr>
              <a:t>infliximab</a:t>
            </a:r>
            <a:r>
              <a:rPr lang="en-US" sz="2400" dirty="0"/>
              <a:t> was associated with increased infection risk compared to short-duration steroid plus infliximab, </a:t>
            </a:r>
            <a:r>
              <a:rPr lang="en-US" sz="2400" dirty="0">
                <a:solidFill>
                  <a:srgbClr val="00B0F0"/>
                </a:solidFill>
              </a:rPr>
              <a:t>suggesting that earlier non-steroid immunosuppressive therapy may confer better outcomes.</a:t>
            </a:r>
            <a:endParaRPr lang="en-US" sz="2400" dirty="0">
              <a:solidFill>
                <a:srgbClr val="00B0F0"/>
              </a:solidFill>
              <a:latin typeface="Arial MT"/>
              <a:ea typeface="Arial MT"/>
              <a:cs typeface="Arial MT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7C63199D-DE2E-4B89-902F-41D68C5D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19" y="933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" tIns="876024" rIns="0" bIns="4189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65E0B5C-84E4-4ACC-B711-721695F0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57" y="5654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" tIns="876024" rIns="0" bIns="41896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2030CF61-B860-4EEA-B246-F34A0E334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19" y="235035"/>
            <a:ext cx="43649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  <a:t/>
            </a:r>
            <a:br>
              <a:rPr kumimoji="0" lang="en-US" altLang="en-US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Gastrointestinal (GI) Toxicity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F1F5896-54D0-4DDE-A730-708DEC39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" y="6141019"/>
            <a:ext cx="10552922" cy="3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4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2AD9E12-BA5B-4A5E-8A04-8CDBF789C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39" y="1448260"/>
            <a:ext cx="25506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Hold immunotherapy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488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B43933-09C8-4947-A6C1-6863BFE2A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39" y="1786813"/>
            <a:ext cx="9692077" cy="457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4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Initiate prednisone/methylprednisolone 1–2 mg/kg/day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Consider inpatient care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Monitor liver enzymes and LFTs every 2–3 days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Hepatology consultation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If steroid refractory or no improvement after 3 days, consider adding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ea typeface="Arial MT"/>
                <a:cs typeface="Arial" panose="020B0604020202020204" pitchFamily="34" charset="0"/>
              </a:rPr>
              <a:t>mycophenolate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7488" algn="l"/>
              </a:tabLst>
            </a:pPr>
            <a:r>
              <a:rPr kumimoji="0" lang="en-US" altLang="en-US" sz="200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Infliximab should not be used for hepatitis</a:t>
            </a:r>
            <a:endParaRPr kumimoji="0" lang="en-US" altLang="en-US" sz="3600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D8239DD-C28D-4DEA-8B5A-8E8182C63125}"/>
              </a:ext>
            </a:extLst>
          </p:cNvPr>
          <p:cNvSpPr/>
          <p:nvPr/>
        </p:nvSpPr>
        <p:spPr>
          <a:xfrm>
            <a:off x="188093" y="574117"/>
            <a:ext cx="3293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765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MT"/>
                <a:cs typeface="Arial MT"/>
              </a:rPr>
              <a:t>Hepatic</a:t>
            </a:r>
            <a:r>
              <a:rPr lang="en-US" sz="3200" i="1" spc="14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32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MT"/>
                <a:cs typeface="Arial MT"/>
              </a:rPr>
              <a:t>Toxicity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8583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66E880-0D40-49A5-A0EC-9CE7D43EFB49}"/>
              </a:ext>
            </a:extLst>
          </p:cNvPr>
          <p:cNvSpPr/>
          <p:nvPr/>
        </p:nvSpPr>
        <p:spPr>
          <a:xfrm>
            <a:off x="929224" y="631762"/>
            <a:ext cx="3907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ea typeface="Arial MT"/>
                <a:cs typeface="Arial MT"/>
              </a:rPr>
              <a:t>Pancreatic</a:t>
            </a:r>
            <a:r>
              <a:rPr lang="en-US" sz="3200" b="1" i="1" spc="155" dirty="0">
                <a:solidFill>
                  <a:srgbClr val="00B0F0"/>
                </a:solidFill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ea typeface="Arial MT"/>
                <a:cs typeface="Arial MT"/>
              </a:rPr>
              <a:t>Toxicity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67F89D-21EA-42DF-B0EA-3F677647F940}"/>
              </a:ext>
            </a:extLst>
          </p:cNvPr>
          <p:cNvSpPr/>
          <p:nvPr/>
        </p:nvSpPr>
        <p:spPr>
          <a:xfrm>
            <a:off x="195943" y="1371600"/>
            <a:ext cx="11775233" cy="555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dirty="0">
                <a:latin typeface="Arial MT"/>
                <a:ea typeface="Arial MT"/>
                <a:cs typeface="Arial MT"/>
              </a:rPr>
              <a:t>Although</a:t>
            </a:r>
            <a:r>
              <a:rPr lang="en-US" dirty="0">
                <a:solidFill>
                  <a:srgbClr val="00B0F0"/>
                </a:solidFill>
                <a:latin typeface="Arial MT"/>
                <a:ea typeface="Arial MT"/>
                <a:cs typeface="Arial MT"/>
              </a:rPr>
              <a:t> rare</a:t>
            </a:r>
            <a:r>
              <a:rPr lang="en-US" dirty="0">
                <a:latin typeface="Arial MT"/>
                <a:ea typeface="Arial MT"/>
                <a:cs typeface="Arial MT"/>
              </a:rPr>
              <a:t>, acute</a:t>
            </a:r>
            <a:r>
              <a:rPr lang="en-US" spc="-29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pancreatitis has been observed in patients,</a:t>
            </a:r>
            <a:r>
              <a:rPr lang="en-US" sz="800" spc="5" dirty="0">
                <a:latin typeface="Microsoft Sans Serif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and</a:t>
            </a:r>
            <a:r>
              <a:rPr lang="en-US" spc="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radiologic features of immune-related pancreatitis have been described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Arial MT"/>
                <a:ea typeface="Arial MT"/>
                <a:cs typeface="Arial MT"/>
              </a:rPr>
              <a:t>Cases of recurrent pancreatitis have been reported upon resumption of</a:t>
            </a:r>
            <a:r>
              <a:rPr lang="en-US" spc="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solidFill>
                  <a:srgbClr val="00B0F0"/>
                </a:solidFill>
                <a:latin typeface="Arial MT"/>
                <a:ea typeface="Arial MT"/>
                <a:cs typeface="Arial MT"/>
              </a:rPr>
              <a:t>PD-1 inhibitors</a:t>
            </a:r>
            <a:r>
              <a:rPr lang="en-US" dirty="0">
                <a:latin typeface="Arial MT"/>
                <a:ea typeface="Arial MT"/>
                <a:cs typeface="Arial MT"/>
              </a:rPr>
              <a:t>.</a:t>
            </a:r>
            <a:r>
              <a:rPr lang="en-US" sz="800" dirty="0">
                <a:latin typeface="Microsoft Sans Serif" panose="020B0604020202020204" pitchFamily="34" charset="0"/>
                <a:ea typeface="Arial MT"/>
                <a:cs typeface="Arial MT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en-US" dirty="0">
                <a:latin typeface="Arial MT"/>
                <a:ea typeface="Arial MT"/>
                <a:cs typeface="Arial MT"/>
              </a:rPr>
              <a:t>Toxic effects on the</a:t>
            </a:r>
            <a:r>
              <a:rPr lang="en-US" spc="5" dirty="0">
                <a:solidFill>
                  <a:srgbClr val="00B0F0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solidFill>
                  <a:srgbClr val="00B0F0"/>
                </a:solidFill>
                <a:latin typeface="Arial MT"/>
                <a:ea typeface="Arial MT"/>
                <a:cs typeface="Arial MT"/>
              </a:rPr>
              <a:t>endocrine </a:t>
            </a:r>
            <a:r>
              <a:rPr lang="en-US" dirty="0">
                <a:latin typeface="Arial MT"/>
                <a:ea typeface="Arial MT"/>
                <a:cs typeface="Arial MT"/>
              </a:rPr>
              <a:t>pancreas, such as hyperglycemia and diabetes </a:t>
            </a:r>
            <a:r>
              <a:rPr lang="en-US" sz="1400" dirty="0">
                <a:latin typeface="Arial MT"/>
                <a:ea typeface="Arial MT"/>
                <a:cs typeface="Arial MT"/>
              </a:rPr>
              <a:t>.</a:t>
            </a:r>
            <a:r>
              <a:rPr lang="en-US" dirty="0"/>
              <a:t> </a:t>
            </a:r>
          </a:p>
          <a:p>
            <a:pPr>
              <a:lnSpc>
                <a:spcPct val="300000"/>
              </a:lnSpc>
            </a:pPr>
            <a:r>
              <a:rPr lang="en-US" dirty="0"/>
              <a:t>If there is no evidence clinical/radiologic evidence of pancreatitis and </a:t>
            </a:r>
            <a:r>
              <a:rPr lang="en-US" u="sng" dirty="0"/>
              <a:t>amylase/lipase </a:t>
            </a:r>
            <a:r>
              <a:rPr lang="en-US" dirty="0"/>
              <a:t>levels improve, clinicians can consider resuming immunotherapy </a:t>
            </a:r>
            <a:endParaRPr lang="en-US" sz="1400" dirty="0">
              <a:latin typeface="Arial MT"/>
              <a:ea typeface="Arial MT"/>
              <a:cs typeface="Arial MT"/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17257A-D41A-4208-B595-568732FE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6004170"/>
            <a:ext cx="10552922" cy="3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0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EE476A-3303-4B7B-BE65-092C6FA43D79}"/>
              </a:ext>
            </a:extLst>
          </p:cNvPr>
          <p:cNvSpPr/>
          <p:nvPr/>
        </p:nvSpPr>
        <p:spPr>
          <a:xfrm>
            <a:off x="544298" y="168402"/>
            <a:ext cx="3007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MT"/>
                <a:cs typeface="Arial MT"/>
              </a:rPr>
              <a:t>Pneumonitis</a:t>
            </a:r>
            <a:endParaRPr lang="en-US" sz="40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8E8008-88D5-4C4E-AF80-EB2A60C8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2" y="6235507"/>
            <a:ext cx="8832086" cy="454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94D7CE-9F16-4B66-B2F5-BC6ADB9C6400}"/>
              </a:ext>
            </a:extLst>
          </p:cNvPr>
          <p:cNvSpPr/>
          <p:nvPr/>
        </p:nvSpPr>
        <p:spPr>
          <a:xfrm>
            <a:off x="0" y="876288"/>
            <a:ext cx="11625943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marR="514985">
              <a:lnSpc>
                <a:spcPct val="3000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dirty="0">
                <a:latin typeface="Arial MT"/>
                <a:ea typeface="Arial MT"/>
                <a:cs typeface="Arial MT"/>
              </a:rPr>
              <a:t>These guidelines characterize mild pneumonitis (G1) as asymptomatic,</a:t>
            </a:r>
            <a:r>
              <a:rPr lang="en-US" spc="-29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confined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to</a:t>
            </a:r>
            <a:r>
              <a:rPr lang="en-US" spc="-1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less</a:t>
            </a:r>
            <a:r>
              <a:rPr lang="en-US" spc="-1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than</a:t>
            </a:r>
            <a:r>
              <a:rPr lang="en-US" spc="-2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25% of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the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lung</a:t>
            </a:r>
            <a:r>
              <a:rPr lang="en-US" spc="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parenchyma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or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a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single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lobe.</a:t>
            </a:r>
          </a:p>
          <a:p>
            <a:pPr marL="222250" marR="537845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MT"/>
                <a:ea typeface="Arial MT"/>
                <a:cs typeface="Arial MT"/>
              </a:rPr>
              <a:t>Moderate pneumonitis (G2) is characterized by the presence of new or</a:t>
            </a:r>
            <a:r>
              <a:rPr lang="en-US" spc="-29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worsening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symptoms</a:t>
            </a:r>
            <a:r>
              <a:rPr lang="en-US" spc="-3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including shortness</a:t>
            </a:r>
            <a:r>
              <a:rPr lang="en-US" spc="-3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of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breath,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cough,</a:t>
            </a:r>
            <a:r>
              <a:rPr lang="en-US" spc="-2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chest</a:t>
            </a:r>
            <a:r>
              <a:rPr lang="en-US" spc="-1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pain, and</a:t>
            </a:r>
            <a:r>
              <a:rPr lang="en-US" spc="-2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fever.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"/>
              <a:tabLst>
                <a:tab pos="551180" algn="l"/>
              </a:tabLst>
            </a:pPr>
            <a:r>
              <a:rPr lang="en-US" spc="-1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Severe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pneumonitis</a:t>
            </a:r>
            <a:r>
              <a:rPr lang="en-US" spc="-2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(G3)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involves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all</a:t>
            </a:r>
            <a:r>
              <a:rPr lang="en-US" spc="-1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lobes</a:t>
            </a:r>
            <a:r>
              <a:rPr lang="en-US" spc="-1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of</a:t>
            </a:r>
            <a:r>
              <a:rPr lang="en-US" spc="-5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the</a:t>
            </a:r>
            <a:r>
              <a:rPr lang="en-US" spc="-2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 MT"/>
                <a:ea typeface="Arial MT"/>
                <a:cs typeface="Arial MT"/>
              </a:rPr>
              <a:t>lung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Symbol" panose="05050102010706020507" pitchFamily="18" charset="2"/>
              <a:buChar char=""/>
              <a:tabLst>
                <a:tab pos="551180" algn="l"/>
              </a:tabLst>
            </a:pPr>
            <a:r>
              <a:rPr lang="en-US" sz="2000" dirty="0">
                <a:latin typeface="Arial MT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Sputum</a:t>
            </a:r>
            <a:r>
              <a:rPr lang="en-US" spc="-15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culture</a:t>
            </a:r>
            <a:r>
              <a:rPr lang="en-US" spc="-10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(including</a:t>
            </a:r>
            <a:r>
              <a:rPr lang="en-US" spc="-10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bacterial,</a:t>
            </a:r>
            <a:r>
              <a:rPr lang="en-US" spc="-15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fungal,</a:t>
            </a:r>
            <a:r>
              <a:rPr lang="en-US" spc="-10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and</a:t>
            </a:r>
            <a:r>
              <a:rPr lang="en-US" spc="-10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acid-fast</a:t>
            </a:r>
            <a:r>
              <a:rPr lang="en-US" spc="-15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bacilli</a:t>
            </a:r>
            <a:r>
              <a:rPr lang="en-US" spc="-10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[AFB]) and </a:t>
            </a:r>
            <a:r>
              <a:rPr lang="en-US" spc="-15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blood</a:t>
            </a:r>
            <a:r>
              <a:rPr lang="en-US" spc="-10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Symbol" panose="05050102010706020507" pitchFamily="18" charset="2"/>
                <a:cs typeface="Arial MT"/>
              </a:rPr>
              <a:t>culture</a:t>
            </a:r>
            <a:endParaRPr lang="en-US" dirty="0"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259715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Consider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chest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CT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with</a:t>
            </a:r>
            <a:r>
              <a:rPr lang="en-US" spc="-1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contrast </a:t>
            </a:r>
            <a:r>
              <a:rPr lang="en-US" sz="1200" spc="-1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and</a:t>
            </a:r>
            <a:r>
              <a:rPr lang="en-US" spc="-1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repeat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chest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CT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in</a:t>
            </a:r>
            <a:r>
              <a:rPr lang="en-US" spc="-1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3–4</a:t>
            </a:r>
            <a:r>
              <a:rPr lang="en-US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dirty="0">
                <a:latin typeface="Arial" panose="020B0604020202020204" pitchFamily="34" charset="0"/>
                <a:ea typeface="Arial MT"/>
                <a:cs typeface="Arial MT"/>
              </a:rPr>
              <a:t>weeks</a:t>
            </a:r>
            <a:endParaRPr lang="en-US" dirty="0">
              <a:latin typeface="Arial MT"/>
              <a:ea typeface="Arial MT"/>
              <a:cs typeface="Arial MT"/>
            </a:endParaRPr>
          </a:p>
          <a:p>
            <a:pPr marL="222250" marR="537845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 MT"/>
              <a:ea typeface="Arial MT"/>
              <a:cs typeface="Arial MT"/>
            </a:endParaRPr>
          </a:p>
          <a:p>
            <a:pPr marL="222250" marR="537845">
              <a:lnSpc>
                <a:spcPct val="3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67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6F51D61-7603-431E-A942-A11E2F39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0" y="54071"/>
            <a:ext cx="11629870" cy="67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6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1B34C56-10F4-4157-A6B6-FE1AD023F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276225"/>
            <a:ext cx="11512446" cy="63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0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="" xmlns:a16="http://schemas.microsoft.com/office/drawing/2014/main" id="{32C0BC0C-360D-4B48-A18B-3EF0803D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92E774-E1CC-43E8-A036-D2A7D608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78" y="69240"/>
            <a:ext cx="8844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Elevated serum creatinine/acute kidney injury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9E804A-8F63-43C7-A9B1-026B70EB7529}"/>
              </a:ext>
            </a:extLst>
          </p:cNvPr>
          <p:cNvSpPr/>
          <p:nvPr/>
        </p:nvSpPr>
        <p:spPr>
          <a:xfrm>
            <a:off x="59357" y="457200"/>
            <a:ext cx="8964722" cy="592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200000"/>
              </a:lnSpc>
              <a:buSzPts val="1100"/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Consider</a:t>
            </a:r>
            <a:r>
              <a:rPr lang="en-US" sz="1600" b="1" spc="-2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inpatient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care</a:t>
            </a:r>
            <a:endParaRPr lang="en-US" sz="1600" b="1" dirty="0">
              <a:latin typeface="Arial MT"/>
              <a:ea typeface="Arial" panose="020B0604020202020204" pitchFamily="34" charset="0"/>
              <a:cs typeface="Arial MT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Follow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urine</a:t>
            </a:r>
            <a:r>
              <a:rPr lang="en-US" sz="1600" b="1" spc="-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protein/creatinine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ratio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every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3–7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days</a:t>
            </a:r>
            <a:endParaRPr lang="en-US" sz="1600" b="1" dirty="0">
              <a:latin typeface="Arial MT"/>
              <a:ea typeface="Arial" panose="020B0604020202020204" pitchFamily="34" charset="0"/>
              <a:cs typeface="Arial MT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Nephrology</a:t>
            </a:r>
            <a:r>
              <a:rPr lang="en-US" sz="1600" b="1" spc="-5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consultation</a:t>
            </a:r>
            <a:endParaRPr lang="en-US" sz="1600" b="1" dirty="0">
              <a:latin typeface="Arial MT"/>
              <a:ea typeface="Arial" panose="020B0604020202020204" pitchFamily="34" charset="0"/>
              <a:cs typeface="Arial MT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Consider</a:t>
            </a:r>
            <a:r>
              <a:rPr lang="en-US" sz="1600" b="1" spc="-2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renal</a:t>
            </a:r>
            <a:r>
              <a:rPr lang="en-US" sz="1600" b="1" spc="-2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biopsy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if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feasible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prior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to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starting</a:t>
            </a:r>
            <a:r>
              <a:rPr lang="en-US" sz="1600" b="1" spc="-2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steroids</a:t>
            </a:r>
            <a:endParaRPr lang="en-US" sz="1600" b="1" dirty="0">
              <a:latin typeface="Arial MT"/>
              <a:ea typeface="Arial" panose="020B0604020202020204" pitchFamily="34" charset="0"/>
              <a:cs typeface="Arial MT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Prednisone/methylprednisolone</a:t>
            </a:r>
            <a:r>
              <a:rPr lang="en-US" sz="1600" b="1" spc="-2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1–2</a:t>
            </a:r>
            <a:r>
              <a:rPr lang="en-US" sz="1600" b="1" spc="-2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mg/kg/</a:t>
            </a:r>
            <a:r>
              <a:rPr lang="en-US" sz="1600" b="1" dirty="0" err="1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day</a:t>
            </a:r>
            <a:r>
              <a:rPr lang="en-US" sz="1100" b="1" dirty="0" err="1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f</a:t>
            </a:r>
            <a:endParaRPr lang="en-US" sz="1600" b="1" dirty="0">
              <a:latin typeface="Arial MT"/>
              <a:ea typeface="Arial" panose="020B0604020202020204" pitchFamily="34" charset="0"/>
              <a:cs typeface="Arial MT"/>
            </a:endParaRP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  <a:tabLst>
                <a:tab pos="336550" algn="l"/>
              </a:tabLst>
            </a:pP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Consider</a:t>
            </a:r>
            <a:r>
              <a:rPr lang="en-US" sz="1600" b="1" spc="-2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adding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one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of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the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following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if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kidney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injury</a:t>
            </a:r>
            <a:r>
              <a:rPr lang="en-US" sz="1600" b="1" spc="-10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remains</a:t>
            </a:r>
            <a:r>
              <a:rPr lang="en-US" sz="1600" b="1" spc="-15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  <a:cs typeface="Arial MT"/>
              </a:rPr>
              <a:t>&gt;G2</a:t>
            </a:r>
            <a:endParaRPr lang="en-US" sz="1600" b="1" dirty="0">
              <a:latin typeface="Arial MT"/>
              <a:ea typeface="Arial" panose="020B0604020202020204" pitchFamily="34" charset="0"/>
              <a:cs typeface="Arial MT"/>
            </a:endParaRPr>
          </a:p>
          <a:p>
            <a:pPr marL="33909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after</a:t>
            </a:r>
            <a:r>
              <a:rPr lang="en-US" sz="1600" b="1" u="sng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4–6</a:t>
            </a:r>
            <a:r>
              <a:rPr lang="en-US" sz="1600" b="1" u="sng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weeks</a:t>
            </a:r>
            <a:r>
              <a:rPr lang="en-US" sz="1600" b="1" u="sng" spc="-1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of</a:t>
            </a:r>
            <a:r>
              <a:rPr lang="en-US" sz="1600" b="1" u="sng" spc="-1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steroids</a:t>
            </a:r>
            <a:r>
              <a:rPr lang="en-US" sz="1600" b="1" u="sng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(in</a:t>
            </a:r>
            <a:r>
              <a:rPr lang="en-US" sz="1600" b="1" u="sng" spc="-1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alphabetical</a:t>
            </a:r>
            <a:r>
              <a:rPr lang="en-US" sz="1600" b="1" u="sng" spc="-2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u="sng" dirty="0">
                <a:latin typeface="Arial" panose="020B0604020202020204" pitchFamily="34" charset="0"/>
                <a:ea typeface="Arial MT"/>
                <a:cs typeface="Arial MT"/>
              </a:rPr>
              <a:t>order)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:</a:t>
            </a:r>
            <a:endParaRPr lang="en-US" sz="1600" b="1" dirty="0">
              <a:latin typeface="Arial MT"/>
              <a:ea typeface="Arial MT"/>
              <a:cs typeface="Arial MT"/>
            </a:endParaRPr>
          </a:p>
          <a:p>
            <a:pPr marL="29337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Azathioprine</a:t>
            </a:r>
            <a:endParaRPr lang="en-US" sz="1600" b="1" dirty="0">
              <a:latin typeface="Arial MT"/>
              <a:ea typeface="Arial MT"/>
              <a:cs typeface="Arial MT"/>
            </a:endParaRPr>
          </a:p>
          <a:p>
            <a:pPr marL="29337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Cyclophosphamide</a:t>
            </a:r>
            <a:r>
              <a:rPr lang="en-US" sz="1600" b="1" spc="-4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(monthly)</a:t>
            </a:r>
            <a:endParaRPr lang="en-US" sz="1600" b="1" dirty="0">
              <a:latin typeface="Arial MT"/>
              <a:ea typeface="Arial MT"/>
              <a:cs typeface="Arial MT"/>
            </a:endParaRPr>
          </a:p>
          <a:p>
            <a:pPr marL="29337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Cyclosporine</a:t>
            </a:r>
            <a:endParaRPr lang="en-US" sz="1600" b="1" dirty="0">
              <a:latin typeface="Arial MT"/>
              <a:ea typeface="Arial MT"/>
              <a:cs typeface="Arial MT"/>
            </a:endParaRPr>
          </a:p>
          <a:p>
            <a:pPr marL="29337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Infliximab</a:t>
            </a:r>
          </a:p>
          <a:p>
            <a:pPr marL="29337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Webdings" panose="05030102010509060703" pitchFamily="18" charset="2"/>
                <a:ea typeface="Arial MT"/>
                <a:cs typeface="Arial MT"/>
              </a:rPr>
              <a:t>4</a:t>
            </a:r>
            <a:r>
              <a:rPr lang="en-US" sz="1600" b="1" dirty="0">
                <a:latin typeface="Arial" panose="020B0604020202020204" pitchFamily="34" charset="0"/>
                <a:ea typeface="Arial MT"/>
                <a:cs typeface="Arial MT"/>
              </a:rPr>
              <a:t>Mycophenolate</a:t>
            </a:r>
            <a:endParaRPr lang="en-US" sz="1600" b="1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6C010D-C976-4CEC-9CB5-CDB1521B9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6573520"/>
            <a:ext cx="8679799" cy="2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EA7A992-15CC-44D9-AAEE-1FB31276CEAA}"/>
              </a:ext>
            </a:extLst>
          </p:cNvPr>
          <p:cNvSpPr/>
          <p:nvPr/>
        </p:nvSpPr>
        <p:spPr>
          <a:xfrm>
            <a:off x="164892" y="584503"/>
            <a:ext cx="12027108" cy="411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spc="-5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MT"/>
                <a:ea typeface="Arial MT"/>
                <a:cs typeface="Arial MT"/>
              </a:rPr>
              <a:t>Myocarditis symptoms are nonspecific.</a:t>
            </a:r>
          </a:p>
          <a:p>
            <a:pPr>
              <a:lnSpc>
                <a:spcPct val="300000"/>
              </a:lnSpc>
            </a:pPr>
            <a:r>
              <a:rPr lang="en-US" sz="32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It is rare, but potentially severe, not viral in etiology,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associated with myositis/myasthenia gravis, and is more common with</a:t>
            </a:r>
            <a:r>
              <a:rPr lang="en-US" sz="2000" b="1" spc="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combination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therapy.</a:t>
            </a:r>
          </a:p>
          <a:p>
            <a:pPr>
              <a:lnSpc>
                <a:spcPct val="300000"/>
              </a:lnSpc>
            </a:pP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In fatal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cases,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conduction abnormalities</a:t>
            </a:r>
            <a:r>
              <a:rPr lang="en-US" sz="2000" b="1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were</a:t>
            </a:r>
            <a:r>
              <a:rPr lang="en-US" sz="2000" b="1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mode of</a:t>
            </a:r>
            <a:r>
              <a:rPr lang="en-US" sz="2000" b="1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death</a:t>
            </a:r>
            <a:r>
              <a:rPr lang="en-US" sz="2000" b="1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and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ejection</a:t>
            </a:r>
            <a:r>
              <a:rPr lang="en-US" sz="2000" b="1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fraction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was</a:t>
            </a:r>
            <a:r>
              <a:rPr lang="en-US" sz="2000" b="1" spc="-5" dirty="0"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 MT"/>
                <a:ea typeface="Arial MT"/>
                <a:cs typeface="Arial MT"/>
              </a:rPr>
              <a:t>preserved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BE9E0B-4F77-4C08-87B3-1681F208B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2" y="6255448"/>
            <a:ext cx="8141862" cy="4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9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B95CAC-911C-4E2A-BCD6-FA478239B5DF}"/>
              </a:ext>
            </a:extLst>
          </p:cNvPr>
          <p:cNvSpPr/>
          <p:nvPr/>
        </p:nvSpPr>
        <p:spPr>
          <a:xfrm>
            <a:off x="164892" y="275063"/>
            <a:ext cx="12027107" cy="300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30" marR="0">
              <a:spcBef>
                <a:spcPts val="1015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b="1" u="sng" spc="45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</a:t>
            </a:r>
            <a:r>
              <a:rPr lang="en-US" sz="2800" b="1" u="sng" spc="45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800" b="1" u="sng" spc="45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b="1" u="sng" spc="45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Immune</a:t>
            </a:r>
            <a:r>
              <a:rPr lang="en-US" sz="2800" b="1" u="sng" spc="45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</a:t>
            </a:r>
            <a:r>
              <a:rPr lang="en-US" sz="2800" b="1" u="sng" spc="5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800" b="1" u="sng" spc="45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Cancer</a:t>
            </a:r>
          </a:p>
          <a:p>
            <a:pPr marL="214630" marR="333375">
              <a:lnSpc>
                <a:spcPct val="2500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1600" dirty="0">
                <a:latin typeface="Arial MT"/>
                <a:ea typeface="Arial MT"/>
                <a:cs typeface="Arial MT"/>
              </a:rPr>
              <a:t>Dynamic interactions take place between the immune system and cancer</a:t>
            </a:r>
            <a:r>
              <a:rPr lang="en-US" sz="1600" spc="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cells, whereby immune cells can detect genetic and cellular abnormalities</a:t>
            </a:r>
            <a:r>
              <a:rPr lang="en-US" sz="1600" spc="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present on cancer cells. </a:t>
            </a:r>
          </a:p>
          <a:p>
            <a:pPr marL="214630" marR="333375">
              <a:lnSpc>
                <a:spcPct val="2500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1600" dirty="0">
                <a:latin typeface="Arial MT"/>
                <a:ea typeface="Arial MT"/>
                <a:cs typeface="Arial MT"/>
              </a:rPr>
              <a:t>Various mechanisms are in place to closely</a:t>
            </a:r>
            <a:r>
              <a:rPr lang="en-US" sz="1600" spc="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regulate</a:t>
            </a:r>
            <a:r>
              <a:rPr lang="en-US" sz="1600" spc="-30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the</a:t>
            </a:r>
            <a:r>
              <a:rPr lang="en-US" sz="1600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activation</a:t>
            </a:r>
            <a:r>
              <a:rPr lang="en-US" sz="1600" spc="-1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and</a:t>
            </a:r>
            <a:r>
              <a:rPr lang="en-US" sz="1600" spc="-2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function</a:t>
            </a:r>
            <a:r>
              <a:rPr lang="en-US" sz="1600" spc="-1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of</a:t>
            </a:r>
            <a:r>
              <a:rPr lang="en-US" sz="1600" spc="-10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immune</a:t>
            </a:r>
            <a:r>
              <a:rPr lang="en-US" sz="1600" spc="-25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system</a:t>
            </a:r>
            <a:r>
              <a:rPr lang="en-US" sz="1600" spc="-20" dirty="0">
                <a:latin typeface="Arial MT"/>
                <a:ea typeface="Arial MT"/>
                <a:cs typeface="Arial MT"/>
              </a:rPr>
              <a:t> </a:t>
            </a:r>
            <a:r>
              <a:rPr lang="en-US" sz="1600" dirty="0">
                <a:latin typeface="Arial MT"/>
                <a:ea typeface="Arial MT"/>
                <a:cs typeface="Arial MT"/>
              </a:rPr>
              <a:t>effectors.</a:t>
            </a:r>
          </a:p>
          <a:p>
            <a:pPr marL="214630" marR="333375">
              <a:lnSpc>
                <a:spcPct val="120000"/>
              </a:lnSpc>
              <a:spcBef>
                <a:spcPts val="590"/>
              </a:spcBef>
              <a:spcAft>
                <a:spcPts val="0"/>
              </a:spcAft>
            </a:pPr>
            <a:r>
              <a:rPr lang="en-US" sz="2400" spc="-5" dirty="0">
                <a:latin typeface="Arial MT"/>
                <a:ea typeface="Arial MT"/>
                <a:cs typeface="Arial MT"/>
              </a:rPr>
              <a:t> </a:t>
            </a:r>
            <a:endParaRPr lang="en-US" sz="2400" dirty="0">
              <a:latin typeface="Arial MT"/>
              <a:ea typeface="Arial MT"/>
              <a:cs typeface="Arial 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FA100B-6D49-4B62-87C3-B8904020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5956869"/>
            <a:ext cx="9059321" cy="465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5A8863-4A23-4FB4-9421-573C78700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60" y="3141444"/>
            <a:ext cx="3117953" cy="249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DA240F-27D4-4484-8012-8D35BBDBD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97" y="3043003"/>
            <a:ext cx="3840245" cy="25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DBAA28-C09D-4E9E-8399-ACAD7CFDA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97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674504-BB5F-4234-AF2B-70AC3F89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8941" cy="1325563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u="sng" dirty="0">
                <a:solidFill>
                  <a:srgbClr val="00B0F0"/>
                </a:solidFill>
              </a:rPr>
              <a:t>Management of Immune Relate Adverse Events (</a:t>
            </a:r>
            <a:r>
              <a:rPr lang="en-US" sz="2700" b="1" u="sng" dirty="0" err="1">
                <a:solidFill>
                  <a:srgbClr val="00B0F0"/>
                </a:solidFill>
              </a:rPr>
              <a:t>irAEs</a:t>
            </a:r>
            <a:r>
              <a:rPr lang="en-US" sz="2700" b="1" u="sng" dirty="0">
                <a:solidFill>
                  <a:srgbClr val="00B0F0"/>
                </a:solidFill>
              </a:rPr>
              <a:t>) in Cancer Immunotherapy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4866B08-F572-4002-AE3E-76D558CA4C56}"/>
              </a:ext>
            </a:extLst>
          </p:cNvPr>
          <p:cNvSpPr/>
          <p:nvPr/>
        </p:nvSpPr>
        <p:spPr>
          <a:xfrm>
            <a:off x="317241" y="6492875"/>
            <a:ext cx="59622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u="sng" dirty="0">
                <a:solidFill>
                  <a:srgbClr val="FF6C00"/>
                </a:solidFill>
                <a:latin typeface="NexusSans"/>
                <a:hlinkClick r:id="rId2" tooltip="Persistent link using digital object identifier"/>
              </a:rPr>
              <a:t>https://doi.org/10.1016/j.biopha.2019.109437</a:t>
            </a:r>
            <a:endParaRPr lang="en-US" sz="9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D906F8-7D12-41F0-8F2D-2D964F98A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5" y="1372069"/>
            <a:ext cx="75914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6AE2F5-F268-43BB-B66B-7DFD7A1B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93" y="1304144"/>
            <a:ext cx="9372126" cy="4946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B4F63D9-E8A3-4D86-9FD8-187F5A55E238}"/>
              </a:ext>
            </a:extLst>
          </p:cNvPr>
          <p:cNvSpPr/>
          <p:nvPr/>
        </p:nvSpPr>
        <p:spPr>
          <a:xfrm>
            <a:off x="1662862" y="171350"/>
            <a:ext cx="7567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00B0F0"/>
                </a:solidFill>
              </a:rPr>
              <a:t>Management of Immunotherapy‑Related Toxicities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33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FA6439-D1A4-4ED2-849E-93D10D3C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80" y="32404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1993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D5006E2-BC11-47FC-BE80-8F75E434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61" y="1996019"/>
            <a:ext cx="10135478" cy="48619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EC259D4-3A65-4153-A49D-86C6C2B67C2C}"/>
              </a:ext>
            </a:extLst>
          </p:cNvPr>
          <p:cNvSpPr/>
          <p:nvPr/>
        </p:nvSpPr>
        <p:spPr>
          <a:xfrm>
            <a:off x="1393039" y="740977"/>
            <a:ext cx="8638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Management of Immunotherapy‑Related Toxicities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754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AEC44-F5D2-4534-95A8-71487111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D87977-1EDF-41A6-AB6B-DFD6B7D7B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7"/>
            <a:ext cx="12192000" cy="64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AF6796-75AD-49EF-93B3-2ACA2B1D2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7" y="209863"/>
            <a:ext cx="11452484" cy="60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9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152951F-4721-4112-9A57-520001ADB950}"/>
              </a:ext>
            </a:extLst>
          </p:cNvPr>
          <p:cNvSpPr/>
          <p:nvPr/>
        </p:nvSpPr>
        <p:spPr>
          <a:xfrm>
            <a:off x="444787" y="1146213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  <a:latin typeface="Arial" panose="020B0604020202020204" pitchFamily="34" charset="0"/>
                <a:ea typeface="Arial MT"/>
                <a:cs typeface="Arial MT"/>
              </a:rPr>
              <a:t>Hyperglycemia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EF6E08C-2CC9-4E72-A19E-BC10DE5BFBB5}"/>
              </a:ext>
            </a:extLst>
          </p:cNvPr>
          <p:cNvSpPr/>
          <p:nvPr/>
        </p:nvSpPr>
        <p:spPr>
          <a:xfrm>
            <a:off x="707540" y="2070985"/>
            <a:ext cx="386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ea typeface="Arial MT"/>
                <a:cs typeface="Arial MT"/>
              </a:rPr>
              <a:t>Workup</a:t>
            </a:r>
            <a:r>
              <a:rPr lang="en-US" sz="2400" b="1" u="sng" spc="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Arial MT"/>
                <a:cs typeface="Arial MT"/>
              </a:rPr>
              <a:t>negative</a:t>
            </a:r>
            <a:r>
              <a:rPr lang="en-US" sz="2400" b="1" u="sng" spc="-29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Arial MT"/>
                <a:cs typeface="Arial MT"/>
              </a:rPr>
              <a:t>for</a:t>
            </a:r>
            <a:r>
              <a:rPr lang="en-US" sz="2400" b="1" u="sng" spc="-1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Arial MT"/>
                <a:cs typeface="Arial MT"/>
              </a:rPr>
              <a:t>DKA</a:t>
            </a:r>
            <a:endParaRPr lang="en-US" sz="2400" u="sng" dirty="0"/>
          </a:p>
        </p:txBody>
      </p:sp>
      <p:sp>
        <p:nvSpPr>
          <p:cNvPr id="5" name="Line 9">
            <a:extLst>
              <a:ext uri="{FF2B5EF4-FFF2-40B4-BE49-F238E27FC236}">
                <a16:creationId xmlns="" xmlns:a16="http://schemas.microsoft.com/office/drawing/2014/main" id="{F98ACE5C-9ADC-4233-A572-BF957A9C7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3125" y="1819275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/>
          </a:p>
        </p:txBody>
      </p: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58874659-ED35-4371-9219-95807742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-9456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EBB2C26F-9763-4C80-93D7-D065BA7E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03" y="2827211"/>
            <a:ext cx="36375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Continue immunotherapy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30200" algn="l"/>
              </a:tabLst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A935640F-3D63-41C0-8C33-85D8A59A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03" y="3548402"/>
            <a:ext cx="59266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Monitor serial blood glucose with each dose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200" algn="l"/>
              </a:tabLst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457ABB09-E610-4C3C-BAE9-4BBCE001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03" y="4302454"/>
            <a:ext cx="10775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Diet and lifestyle modification if needed, medical therapy per institutional guidelines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8F18197-FBFA-4444-8F23-E4B647552F44}"/>
              </a:ext>
            </a:extLst>
          </p:cNvPr>
          <p:cNvSpPr/>
          <p:nvPr/>
        </p:nvSpPr>
        <p:spPr>
          <a:xfrm>
            <a:off x="937603" y="4950877"/>
            <a:ext cx="4553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ea typeface="Arial MT"/>
                <a:cs typeface="Arial MT"/>
              </a:rPr>
              <a:t>Consider</a:t>
            </a:r>
            <a:r>
              <a:rPr lang="en-US" sz="2000" b="1" spc="-6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Arial MT"/>
                <a:cs typeface="Arial MT"/>
              </a:rPr>
              <a:t>endocrine</a:t>
            </a:r>
            <a:r>
              <a:rPr lang="en-US" sz="2000" b="1" spc="-6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Arial MT"/>
                <a:cs typeface="Arial MT"/>
              </a:rPr>
              <a:t>consultation</a:t>
            </a:r>
            <a:r>
              <a:rPr lang="en-US" sz="2000" b="1" spc="-290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5CE1AE-94BF-4F25-85F8-2749CA43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4" y="6199465"/>
            <a:ext cx="8801826" cy="4525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57A931-1D6F-4C00-8771-5F8105F5D928}"/>
              </a:ext>
            </a:extLst>
          </p:cNvPr>
          <p:cNvSpPr/>
          <p:nvPr/>
        </p:nvSpPr>
        <p:spPr>
          <a:xfrm>
            <a:off x="397472" y="202659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F5F"/>
                </a:solidFill>
                <a:latin typeface="Helvetica" panose="020B0604020202020204" pitchFamily="34" charset="0"/>
              </a:rPr>
              <a:t>Immune-related endocrinopathies</a:t>
            </a:r>
            <a:endParaRPr lang="en-US" sz="3600" b="1" i="0" dirty="0">
              <a:solidFill>
                <a:srgbClr val="002F5F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0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DD309B-7D6E-48F3-B57C-DE535E47A80E}"/>
              </a:ext>
            </a:extLst>
          </p:cNvPr>
          <p:cNvSpPr/>
          <p:nvPr/>
        </p:nvSpPr>
        <p:spPr>
          <a:xfrm>
            <a:off x="319545" y="1076691"/>
            <a:ext cx="4078552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marR="62865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latin typeface="Arial" panose="020B0604020202020204" pitchFamily="34" charset="0"/>
                <a:ea typeface="Arial MT"/>
                <a:cs typeface="Arial MT"/>
              </a:rPr>
              <a:t>Workup positive</a:t>
            </a:r>
            <a:r>
              <a:rPr lang="en-US" sz="2400" b="1" u="sng" spc="-29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400" b="1" u="sng" spc="-5" dirty="0">
                <a:latin typeface="Arial" panose="020B0604020202020204" pitchFamily="34" charset="0"/>
                <a:ea typeface="Arial MT"/>
                <a:cs typeface="Arial MT"/>
              </a:rPr>
              <a:t>for</a:t>
            </a:r>
            <a:r>
              <a:rPr lang="en-US" sz="2400" b="1" u="sng" spc="-6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400" b="1" u="sng" dirty="0">
                <a:latin typeface="Arial" panose="020B0604020202020204" pitchFamily="34" charset="0"/>
                <a:ea typeface="Arial MT"/>
                <a:cs typeface="Arial MT"/>
              </a:rPr>
              <a:t>DKA</a:t>
            </a:r>
            <a:endParaRPr lang="en-US" sz="2400" u="sng" dirty="0">
              <a:latin typeface="Arial MT"/>
              <a:ea typeface="Arial MT"/>
              <a:cs typeface="Arial MT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="" xmlns:a16="http://schemas.microsoft.com/office/drawing/2014/main" id="{D0324C32-C5BD-411C-AC87-605491172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7545" y="209118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FBF7DF5A-8D19-4130-B19D-40C6B409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20" y="4497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9CF6B299-ECE5-4F69-897D-5E4348BBA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26" y="1954950"/>
            <a:ext cx="6070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Hold immunotherapy until DKA resolves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83C06AC7-9BA8-4EC6-B577-29B4ECD3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26" y="2416615"/>
            <a:ext cx="9105378" cy="36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Inpatient care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0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Endocrine consultation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0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Management of DKA as per institutional guidelines</a:t>
            </a: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0200" algn="l"/>
              </a:tabLs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Insulin as directed by inpatient team and/or endocrinologist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3D3370-E36B-4BB8-BA38-87453748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5" y="6309930"/>
            <a:ext cx="7679094" cy="394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17BB5A-4CED-4DE6-A449-2E2B71F2DC44}"/>
              </a:ext>
            </a:extLst>
          </p:cNvPr>
          <p:cNvSpPr/>
          <p:nvPr/>
        </p:nvSpPr>
        <p:spPr>
          <a:xfrm>
            <a:off x="431685" y="341397"/>
            <a:ext cx="793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F5F"/>
                </a:solidFill>
                <a:latin typeface="Helvetica" panose="020B0604020202020204" pitchFamily="34" charset="0"/>
              </a:rPr>
              <a:t>Immune-related endocrinopathies</a:t>
            </a:r>
            <a:endParaRPr lang="en-US" sz="3600" b="1" i="0" dirty="0">
              <a:solidFill>
                <a:srgbClr val="002F5F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B6A5B6B-B5BF-4EE3-BEFF-C324340A4EDC}"/>
              </a:ext>
            </a:extLst>
          </p:cNvPr>
          <p:cNvSpPr/>
          <p:nvPr/>
        </p:nvSpPr>
        <p:spPr>
          <a:xfrm>
            <a:off x="122764" y="1406768"/>
            <a:ext cx="5559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1300" marR="0">
              <a:lnSpc>
                <a:spcPct val="80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u="sng" spc="-5" dirty="0">
                <a:latin typeface="Arial" panose="020B0604020202020204" pitchFamily="34" charset="0"/>
                <a:ea typeface="Arial MT"/>
                <a:cs typeface="Arial MT"/>
              </a:rPr>
              <a:t>Asymptomatic/Subclinical</a:t>
            </a:r>
            <a:r>
              <a:rPr lang="en-US" sz="2000" b="1" u="sng" spc="-295" dirty="0">
                <a:latin typeface="Arial" panose="020B0604020202020204" pitchFamily="34" charset="0"/>
                <a:ea typeface="Arial MT"/>
                <a:cs typeface="Arial MT"/>
              </a:rPr>
              <a:t> </a:t>
            </a:r>
            <a:r>
              <a:rPr lang="en-US" sz="2000" b="1" u="sng" dirty="0">
                <a:latin typeface="Arial" panose="020B0604020202020204" pitchFamily="34" charset="0"/>
                <a:ea typeface="Arial MT"/>
                <a:cs typeface="Arial MT"/>
              </a:rPr>
              <a:t>hypothyroidism</a:t>
            </a:r>
            <a:endParaRPr lang="en-US" sz="2000" u="sng" dirty="0">
              <a:latin typeface="Arial MT"/>
              <a:ea typeface="Arial MT"/>
              <a:cs typeface="Arial MT"/>
            </a:endParaRPr>
          </a:p>
        </p:txBody>
      </p:sp>
      <p:sp>
        <p:nvSpPr>
          <p:cNvPr id="23" name="Line 17">
            <a:extLst>
              <a:ext uri="{FF2B5EF4-FFF2-40B4-BE49-F238E27FC236}">
                <a16:creationId xmlns="" xmlns:a16="http://schemas.microsoft.com/office/drawing/2014/main" id="{011D331C-776F-45EB-AE05-313C7D390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1016" y="2932663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="" xmlns:a16="http://schemas.microsoft.com/office/drawing/2014/main" id="{C82A7840-216A-4424-BFAF-2EED838D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1" y="1833472"/>
            <a:ext cx="2741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1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1788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Continue immunotherapy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="" xmlns:a16="http://schemas.microsoft.com/office/drawing/2014/main" id="{EF589AEE-269B-4B4B-AD85-F822BBFD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1" y="309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="" xmlns:a16="http://schemas.microsoft.com/office/drawing/2014/main" id="{3BA47CDC-474A-4AAA-9D2B-54649143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1" y="2035074"/>
            <a:ext cx="5020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Continue to monitor thyroid function tests (TFTs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)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8">
            <a:extLst>
              <a:ext uri="{FF2B5EF4-FFF2-40B4-BE49-F238E27FC236}">
                <a16:creationId xmlns="" xmlns:a16="http://schemas.microsoft.com/office/drawing/2014/main" id="{7E0A7402-290D-4231-9CB3-D0FC49AC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1" y="36209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="" xmlns:a16="http://schemas.microsoft.com/office/drawing/2014/main" id="{A848AC28-FBC0-4EE8-80A2-4E4A6CFE3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04" y="2906499"/>
            <a:ext cx="40991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Clinical primary hypothyroidism</a:t>
            </a:r>
            <a:endParaRPr kumimoji="0" lang="en-US" altLang="en-US" sz="3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="" xmlns:a16="http://schemas.microsoft.com/office/drawing/2014/main" id="{16A2B605-0D8C-432B-9972-C2F072025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479" y="28889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/>
            </a: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="" xmlns:a16="http://schemas.microsoft.com/office/drawing/2014/main" id="{966E6FEF-C907-4B70-AE12-3753A6AC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" y="3324127"/>
            <a:ext cx="3070071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  <a:t/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</a:b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Monitor TSH every 4–6 weeks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/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</a:b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365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Continue immunotherapy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="" xmlns:a16="http://schemas.microsoft.com/office/drawing/2014/main" id="{6881C76E-68AF-48A0-91E5-9E2DDB44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" y="4449923"/>
            <a:ext cx="6678431" cy="19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5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Consider endocrine consultation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65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Initiate thyroid hormone supplementation with levothyroxine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65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Repeat TSH in 4–6 weeks to guide dosing changes.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365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Exclude concomitant adrenal insufficiency (morning cortisol level)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F782B422-6804-427D-B4D8-FD10788D9EFB}"/>
              </a:ext>
            </a:extLst>
          </p:cNvPr>
          <p:cNvSpPr/>
          <p:nvPr/>
        </p:nvSpPr>
        <p:spPr>
          <a:xfrm>
            <a:off x="0" y="282722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F5F"/>
                </a:solidFill>
                <a:latin typeface="Helvetica" panose="020B0604020202020204" pitchFamily="34" charset="0"/>
              </a:rPr>
              <a:t>Immune-related endocrinopathies</a:t>
            </a:r>
            <a:endParaRPr lang="en-US" b="1" i="0" dirty="0">
              <a:solidFill>
                <a:srgbClr val="002F5F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086B93B-A15E-412D-8701-AC8653E59D81}"/>
              </a:ext>
            </a:extLst>
          </p:cNvPr>
          <p:cNvSpPr/>
          <p:nvPr/>
        </p:nvSpPr>
        <p:spPr>
          <a:xfrm>
            <a:off x="209031" y="893898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B0F0"/>
                </a:solidFill>
                <a:latin typeface="Helvetica" panose="020B0604020202020204" pitchFamily="34" charset="0"/>
              </a:rPr>
              <a:t>hypothyroidism</a:t>
            </a:r>
            <a:endParaRPr lang="en-US" sz="20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0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90A557-B44A-4DA9-901A-ADA1B290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" y="158621"/>
            <a:ext cx="11812555" cy="65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0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9894</TotalTime>
  <Words>707</Words>
  <Application>Microsoft Office PowerPoint</Application>
  <PresentationFormat>Custom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Management of Immunotherapy‑Related Toxicities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Management of Immune Relate Adverse Events (irAEs) in Cancer Immunotherapy 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233</cp:revision>
  <dcterms:created xsi:type="dcterms:W3CDTF">2022-02-25T10:57:06Z</dcterms:created>
  <dcterms:modified xsi:type="dcterms:W3CDTF">2022-04-05T08:26:36Z</dcterms:modified>
</cp:coreProperties>
</file>